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4" r:id="rId1"/>
  </p:sldMasterIdLst>
  <p:notesMasterIdLst>
    <p:notesMasterId r:id="rId27"/>
  </p:notesMasterIdLst>
  <p:sldIdLst>
    <p:sldId id="256" r:id="rId2"/>
    <p:sldId id="261" r:id="rId3"/>
    <p:sldId id="271" r:id="rId4"/>
    <p:sldId id="379" r:id="rId5"/>
    <p:sldId id="380" r:id="rId6"/>
    <p:sldId id="381" r:id="rId7"/>
    <p:sldId id="382" r:id="rId8"/>
    <p:sldId id="383" r:id="rId9"/>
    <p:sldId id="384" r:id="rId10"/>
    <p:sldId id="398" r:id="rId11"/>
    <p:sldId id="399" r:id="rId12"/>
    <p:sldId id="400" r:id="rId13"/>
    <p:sldId id="401" r:id="rId14"/>
    <p:sldId id="270" r:id="rId15"/>
    <p:sldId id="403" r:id="rId16"/>
    <p:sldId id="402" r:id="rId17"/>
    <p:sldId id="279" r:id="rId18"/>
    <p:sldId id="391" r:id="rId19"/>
    <p:sldId id="388" r:id="rId20"/>
    <p:sldId id="407" r:id="rId21"/>
    <p:sldId id="408" r:id="rId22"/>
    <p:sldId id="405" r:id="rId23"/>
    <p:sldId id="406" r:id="rId24"/>
    <p:sldId id="345" r:id="rId25"/>
    <p:sldId id="26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89"/>
    <p:restoredTop sz="94681"/>
  </p:normalViewPr>
  <p:slideViewPr>
    <p:cSldViewPr snapToGrid="0" snapToObjects="1">
      <p:cViewPr varScale="1">
        <p:scale>
          <a:sx n="128" d="100"/>
          <a:sy n="128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2.jpg>
</file>

<file path=ppt/media/image3.jp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65A488-1AC6-B649-A88A-91D0E808665E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A08049-2555-F34D-9DDA-D99A3A82B8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020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7584" y="3726427"/>
            <a:ext cx="10756492" cy="121919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Master </a:t>
            </a: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7923" y="4945624"/>
            <a:ext cx="10776153" cy="904568"/>
          </a:xfrm>
        </p:spPr>
        <p:txBody>
          <a:bodyPr>
            <a:normAutofit/>
          </a:bodyPr>
          <a:lstStyle>
            <a:lvl1pPr marL="0" indent="0" algn="r">
              <a:buNone/>
              <a:defRPr sz="3733" b="0" i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xmlns="" id="{08B89D22-1D6E-450B-881F-4D2A4C527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5077967" y="3101618"/>
            <a:ext cx="1951712" cy="702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1966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55991"/>
            <a:ext cx="5886643" cy="808348"/>
          </a:xfrm>
        </p:spPr>
        <p:txBody>
          <a:bodyPr/>
          <a:lstStyle>
            <a:lvl1pPr>
              <a:defRPr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0"/>
          </p:nvPr>
        </p:nvSpPr>
        <p:spPr>
          <a:xfrm>
            <a:off x="609600" y="1439334"/>
            <a:ext cx="10974917" cy="46101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649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89"/>
            <a:ext cx="53848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609600" y="625157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x-non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737600" y="6248400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5A028AE1-7106-AA4D-9011-A1E1E6F4A033}" type="slidenum">
              <a:rPr lang="en-US" altLang="x-none"/>
              <a:pPr/>
              <a:t>‹#›</a:t>
            </a:fld>
            <a:endParaRPr lang="en-US" altLang="x-non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>
          <a:xfrm>
            <a:off x="4165600" y="6248400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445393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9768" y="240121"/>
            <a:ext cx="11012131" cy="1018035"/>
          </a:xfrm>
        </p:spPr>
        <p:txBody>
          <a:bodyPr>
            <a:normAutofit/>
          </a:bodyPr>
          <a:lstStyle>
            <a:lvl1pPr algn="r">
              <a:defRPr sz="4800" baseline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21" y="1465008"/>
            <a:ext cx="10994760" cy="5018089"/>
          </a:xfrm>
        </p:spPr>
        <p:txBody>
          <a:bodyPr/>
          <a:lstStyle>
            <a:lvl1pPr algn="l">
              <a:defRPr sz="3733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4597" y="591210"/>
            <a:ext cx="8878143" cy="967132"/>
          </a:xfrm>
        </p:spPr>
        <p:txBody>
          <a:bodyPr>
            <a:normAutofit/>
          </a:bodyPr>
          <a:lstStyle>
            <a:lvl1pPr algn="l">
              <a:defRPr sz="480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4375" y="1569915"/>
            <a:ext cx="8908028" cy="4681415"/>
          </a:xfrm>
        </p:spPr>
        <p:txBody>
          <a:bodyPr/>
          <a:lstStyle>
            <a:lvl1pPr>
              <a:defRPr sz="3733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592" y="234378"/>
            <a:ext cx="10791153" cy="1018033"/>
          </a:xfrm>
        </p:spPr>
        <p:txBody>
          <a:bodyPr>
            <a:normAutofit/>
          </a:bodyPr>
          <a:lstStyle>
            <a:lvl1pPr algn="r">
              <a:defRPr sz="48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5839" y="2010711"/>
            <a:ext cx="5386917" cy="639763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rgbClr val="0070C0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5839" y="2640573"/>
            <a:ext cx="5386917" cy="3035059"/>
          </a:xfrm>
        </p:spPr>
        <p:txBody>
          <a:bodyPr/>
          <a:lstStyle>
            <a:lvl1pPr algn="ctr">
              <a:defRPr sz="3200">
                <a:solidFill>
                  <a:schemeClr val="tx1"/>
                </a:solidFill>
              </a:defRPr>
            </a:lvl1pPr>
            <a:lvl2pPr algn="ctr">
              <a:defRPr sz="2667">
                <a:solidFill>
                  <a:schemeClr val="tx1"/>
                </a:solidFill>
              </a:defRPr>
            </a:lvl2pPr>
            <a:lvl3pPr algn="ctr">
              <a:defRPr sz="2400">
                <a:solidFill>
                  <a:schemeClr val="tx1"/>
                </a:solidFill>
              </a:defRPr>
            </a:lvl3pPr>
            <a:lvl4pPr algn="ctr">
              <a:defRPr sz="2133">
                <a:solidFill>
                  <a:schemeClr val="tx1"/>
                </a:solidFill>
              </a:defRPr>
            </a:lvl4pPr>
            <a:lvl5pPr algn="ctr">
              <a:defRPr sz="2133">
                <a:solidFill>
                  <a:schemeClr val="tx1"/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1" y="2010711"/>
            <a:ext cx="5389033" cy="639763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rgbClr val="0070C0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6001" y="2640573"/>
            <a:ext cx="5389033" cy="3035059"/>
          </a:xfrm>
        </p:spPr>
        <p:txBody>
          <a:bodyPr/>
          <a:lstStyle>
            <a:lvl1pPr algn="ctr">
              <a:defRPr sz="3200">
                <a:solidFill>
                  <a:schemeClr val="tx1"/>
                </a:solidFill>
              </a:defRPr>
            </a:lvl1pPr>
            <a:lvl2pPr algn="ctr">
              <a:defRPr sz="2667">
                <a:solidFill>
                  <a:schemeClr val="tx1"/>
                </a:solidFill>
              </a:defRPr>
            </a:lvl2pPr>
            <a:lvl3pPr algn="ctr">
              <a:defRPr sz="2400">
                <a:solidFill>
                  <a:schemeClr val="tx1"/>
                </a:solidFill>
              </a:defRPr>
            </a:lvl3pPr>
            <a:lvl4pPr algn="ctr">
              <a:defRPr sz="2133">
                <a:solidFill>
                  <a:schemeClr val="tx1"/>
                </a:solidFill>
              </a:defRPr>
            </a:lvl4pPr>
            <a:lvl5pPr algn="ctr">
              <a:defRPr sz="2133">
                <a:solidFill>
                  <a:schemeClr val="tx1"/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466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  <p:sldLayoutId id="2147483827" r:id="rId13"/>
    <p:sldLayoutId id="2147483828" r:id="rId14"/>
    <p:sldLayoutId id="2147483829" r:id="rId15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cap="none" dirty="0" smtClean="0"/>
              <a:t>Mines, Minerals,</a:t>
            </a:r>
            <a:br>
              <a:rPr lang="en-US" cap="none" dirty="0" smtClean="0"/>
            </a:br>
            <a:r>
              <a:rPr lang="en-US" cap="none" dirty="0" smtClean="0"/>
              <a:t>and Minecraft</a:t>
            </a:r>
            <a:endParaRPr lang="en-US" cap="none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Dr. Charles “Chuck” Bell</a:t>
            </a:r>
          </a:p>
          <a:p>
            <a:r>
              <a:rPr lang="en-US" dirty="0" smtClean="0"/>
              <a:t>Lesson 6: 6 March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9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</a:t>
            </a:r>
            <a:r>
              <a:rPr lang="en-US" dirty="0">
                <a:effectLst/>
              </a:rPr>
              <a:t>Quadrans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quadrans was an Imperial Roman coin meant to circulate throughout the Empire. </a:t>
            </a:r>
            <a:r>
              <a:rPr lang="en-US" dirty="0" smtClean="0"/>
              <a:t>(</a:t>
            </a:r>
            <a:r>
              <a:rPr lang="en-US" dirty="0"/>
              <a:t>Mt 5:25; Mark </a:t>
            </a:r>
            <a:r>
              <a:rPr lang="en-US" dirty="0" smtClean="0"/>
              <a:t>12:42)</a:t>
            </a:r>
          </a:p>
          <a:p>
            <a:r>
              <a:rPr lang="en-US" dirty="0" smtClean="0"/>
              <a:t>The </a:t>
            </a:r>
            <a:r>
              <a:rPr lang="en-US" dirty="0"/>
              <a:t>size of a Canadian or US cent, the quadrans bore the religious symbols.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King James Version renders this coins as a “farthing”, which is an old English coin.</a:t>
            </a:r>
          </a:p>
        </p:txBody>
      </p:sp>
    </p:spTree>
    <p:extLst>
      <p:ext uri="{BB962C8B-B14F-4D97-AF65-F5344CB8AC3E}">
        <p14:creationId xmlns:p14="http://schemas.microsoft.com/office/powerpoint/2010/main" val="1197078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6. </a:t>
            </a:r>
            <a:r>
              <a:rPr lang="en-US" dirty="0" smtClean="0">
                <a:effectLst/>
              </a:rPr>
              <a:t>Assarius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assarius was an Imperial Roman coin meant to circulate throughout the Empire. </a:t>
            </a:r>
            <a:r>
              <a:rPr lang="en-US" dirty="0" smtClean="0"/>
              <a:t>(</a:t>
            </a:r>
            <a:r>
              <a:rPr lang="en-US" dirty="0"/>
              <a:t>Mark 10:29; Luke </a:t>
            </a:r>
            <a:r>
              <a:rPr lang="en-US" dirty="0" smtClean="0"/>
              <a:t>12:6)</a:t>
            </a:r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assarius was larger than the quadran and usually pictured the emperor.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King James Version </a:t>
            </a:r>
            <a:r>
              <a:rPr lang="en-US" dirty="0" smtClean="0"/>
              <a:t>also renders this </a:t>
            </a:r>
            <a:r>
              <a:rPr lang="en-US" dirty="0"/>
              <a:t>coin as a “farthing”, which is an old English coin.</a:t>
            </a:r>
          </a:p>
        </p:txBody>
      </p:sp>
    </p:spTree>
    <p:extLst>
      <p:ext uri="{BB962C8B-B14F-4D97-AF65-F5344CB8AC3E}">
        <p14:creationId xmlns:p14="http://schemas.microsoft.com/office/powerpoint/2010/main" val="320229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7. </a:t>
            </a:r>
            <a:r>
              <a:rPr lang="en-US" dirty="0" smtClean="0">
                <a:effectLst/>
              </a:rPr>
              <a:t>Denarius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The </a:t>
            </a:r>
            <a:r>
              <a:rPr lang="en-US" dirty="0"/>
              <a:t>denarius is the most referenced coin in the New Testament: sixteen times</a:t>
            </a:r>
            <a:r>
              <a:rPr lang="en-US" dirty="0" smtClean="0"/>
              <a:t>. </a:t>
            </a:r>
            <a:r>
              <a:rPr lang="en-US" dirty="0"/>
              <a:t>(Matthew 18:28, 20:2, 9-10)</a:t>
            </a:r>
            <a:r>
              <a:rPr lang="en-US" dirty="0" smtClean="0"/>
              <a:t> </a:t>
            </a:r>
          </a:p>
          <a:p>
            <a:r>
              <a:rPr lang="en-US" dirty="0" smtClean="0"/>
              <a:t>The </a:t>
            </a:r>
            <a:r>
              <a:rPr lang="en-US" dirty="0"/>
              <a:t>denarius was a silver coin the size of a U.S. dime and was worth ten assarii.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is the coin rendered “pence” and “penny” in the King James Version. </a:t>
            </a:r>
            <a:endParaRPr lang="en-US" dirty="0" smtClean="0"/>
          </a:p>
          <a:p>
            <a:r>
              <a:rPr lang="en-US" dirty="0" smtClean="0"/>
              <a:t>Civil </a:t>
            </a:r>
            <a:r>
              <a:rPr lang="en-US" dirty="0"/>
              <a:t>taxes to Rome had to be paid in this coin. Pious Jews questioned the morality of such an act.</a:t>
            </a:r>
          </a:p>
        </p:txBody>
      </p:sp>
    </p:spTree>
    <p:extLst>
      <p:ext uri="{BB962C8B-B14F-4D97-AF65-F5344CB8AC3E}">
        <p14:creationId xmlns:p14="http://schemas.microsoft.com/office/powerpoint/2010/main" val="687673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182" y="1411356"/>
            <a:ext cx="5817342" cy="5287617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Coins of the New Testament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196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Raspberry Pi </a:t>
            </a:r>
            <a:r>
              <a:rPr lang="mr-IN" dirty="0" smtClean="0"/>
              <a:t>–</a:t>
            </a:r>
            <a:r>
              <a:rPr lang="en-US" dirty="0" smtClean="0"/>
              <a:t> Python Programming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72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</a:t>
            </a:r>
            <a:r>
              <a:rPr lang="en-US" cap="none" dirty="0" smtClean="0"/>
              <a:t>ython</a:t>
            </a:r>
            <a:r>
              <a:rPr lang="en-US" dirty="0" smtClean="0"/>
              <a:t>? </a:t>
            </a:r>
            <a:r>
              <a:rPr lang="en-US" cap="none" dirty="0" smtClean="0"/>
              <a:t>Isn’t that a snake?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Python was developed by Guido van Rossum from the late 1980's to early 1990's </a:t>
            </a:r>
            <a:r>
              <a:rPr lang="en-US" dirty="0" smtClean="0"/>
              <a:t>in </a:t>
            </a:r>
            <a:r>
              <a:rPr lang="en-US" dirty="0"/>
              <a:t>the </a:t>
            </a:r>
            <a:r>
              <a:rPr lang="en-US" dirty="0" smtClean="0"/>
              <a:t>Netherlands. </a:t>
            </a:r>
          </a:p>
          <a:p>
            <a:r>
              <a:rPr lang="en-US" dirty="0" smtClean="0"/>
              <a:t>It </a:t>
            </a:r>
            <a:r>
              <a:rPr lang="en-US" dirty="0"/>
              <a:t>was derived from and influenced by many </a:t>
            </a:r>
            <a:r>
              <a:rPr lang="en-US" dirty="0" smtClean="0"/>
              <a:t>programming languages </a:t>
            </a:r>
            <a:r>
              <a:rPr lang="en-US" dirty="0"/>
              <a:t>including Modula-3, C, C++, and even Unix shell scripting languages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Fourth generation scripting language.</a:t>
            </a:r>
          </a:p>
          <a:p>
            <a:r>
              <a:rPr lang="en-US" dirty="0" smtClean="0"/>
              <a:t>Used by many developers for systems operations and application (devops), scripting, and more.</a:t>
            </a:r>
          </a:p>
          <a:p>
            <a:r>
              <a:rPr lang="en-US" dirty="0" smtClean="0"/>
              <a:t>Is one of the “P”s in LAMP stack (Linux, Apache, MySQL, Python/Perl/PHP)</a:t>
            </a:r>
            <a:endParaRPr lang="en-US" dirty="0"/>
          </a:p>
          <a:p>
            <a:r>
              <a:rPr lang="en-US" dirty="0"/>
              <a:t>A fascinating fact about Python is it was named after the BBC show, “Monty Python's Flying Circus” and has nothing to do with the reptile by the same </a:t>
            </a:r>
            <a:r>
              <a:rPr lang="en-US" dirty="0" smtClean="0"/>
              <a:t>name.</a:t>
            </a:r>
          </a:p>
          <a:p>
            <a:r>
              <a:rPr lang="en-US" dirty="0" smtClean="0"/>
              <a:t>In fact, quoting </a:t>
            </a:r>
            <a:r>
              <a:rPr lang="en-US" dirty="0"/>
              <a:t>Monty Python in source code documentation (and even a humorous diversion for error messages) is very common and while some professional developers may cringe at the insinuation, it's considered by Pythonistas </a:t>
            </a:r>
            <a:r>
              <a:rPr lang="en-US" dirty="0" smtClean="0"/>
              <a:t>as </a:t>
            </a:r>
            <a:r>
              <a:rPr lang="en-US" dirty="0"/>
              <a:t>showing your Python street cred. </a:t>
            </a:r>
          </a:p>
        </p:txBody>
      </p:sp>
    </p:spTree>
    <p:extLst>
      <p:ext uri="{BB962C8B-B14F-4D97-AF65-F5344CB8AC3E}">
        <p14:creationId xmlns:p14="http://schemas.microsoft.com/office/powerpoint/2010/main" val="115394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(what) is Monty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Monty Python </a:t>
            </a:r>
            <a:r>
              <a:rPr lang="en-US" dirty="0" smtClean="0"/>
              <a:t>were </a:t>
            </a:r>
            <a:r>
              <a:rPr lang="en-US" dirty="0"/>
              <a:t>a </a:t>
            </a:r>
            <a:r>
              <a:rPr lang="en-US" dirty="0" smtClean="0"/>
              <a:t>British </a:t>
            </a:r>
            <a:r>
              <a:rPr lang="en-US" dirty="0"/>
              <a:t>surreal comedy group who created </a:t>
            </a:r>
            <a:r>
              <a:rPr lang="en-US" i="1" dirty="0" smtClean="0"/>
              <a:t>Monty </a:t>
            </a:r>
            <a:r>
              <a:rPr lang="en-US" i="1" dirty="0"/>
              <a:t>Python's Flying Circus</a:t>
            </a:r>
            <a:r>
              <a:rPr lang="en-US" dirty="0"/>
              <a:t>, which first aired on the BBC in </a:t>
            </a:r>
            <a:r>
              <a:rPr lang="en-US" dirty="0" smtClean="0"/>
              <a:t>1969 featuring a series of short skits (sketches). Does that sound familiar?</a:t>
            </a:r>
          </a:p>
          <a:p>
            <a:r>
              <a:rPr lang="en-US" dirty="0" smtClean="0"/>
              <a:t>Members include </a:t>
            </a:r>
            <a:r>
              <a:rPr lang="en-US" dirty="0"/>
              <a:t>Graham Chapman, John Cleese, Terry Gilliam, Eric Idle, Terry Jones, and Michael </a:t>
            </a:r>
            <a:r>
              <a:rPr lang="en-US" dirty="0" smtClean="0"/>
              <a:t>Palin</a:t>
            </a:r>
          </a:p>
          <a:p>
            <a:r>
              <a:rPr lang="en-US" dirty="0" smtClean="0"/>
              <a:t>The show ran from 1969 to 1974</a:t>
            </a:r>
          </a:p>
          <a:p>
            <a:r>
              <a:rPr lang="en-US" dirty="0" smtClean="0"/>
              <a:t>The troupe also made several movies including </a:t>
            </a:r>
            <a:r>
              <a:rPr lang="en-US" i="1" dirty="0" smtClean="0"/>
              <a:t>And Now for Something Completely Different</a:t>
            </a:r>
            <a:r>
              <a:rPr lang="en-US" dirty="0" smtClean="0"/>
              <a:t>, </a:t>
            </a:r>
            <a:r>
              <a:rPr lang="en-US" i="1" dirty="0" smtClean="0"/>
              <a:t>Holy Grail</a:t>
            </a:r>
            <a:r>
              <a:rPr lang="en-US" dirty="0" smtClean="0"/>
              <a:t>, </a:t>
            </a:r>
            <a:r>
              <a:rPr lang="en-US" i="1" dirty="0" smtClean="0"/>
              <a:t>Life of Brian</a:t>
            </a:r>
            <a:r>
              <a:rPr lang="en-US" dirty="0" smtClean="0"/>
              <a:t>, </a:t>
            </a:r>
            <a:r>
              <a:rPr lang="en-US" i="1" dirty="0" smtClean="0"/>
              <a:t>Live at the Hollywood Bowl</a:t>
            </a:r>
            <a:r>
              <a:rPr lang="en-US" dirty="0" smtClean="0"/>
              <a:t>, and </a:t>
            </a:r>
            <a:r>
              <a:rPr lang="en-US" i="1" dirty="0" smtClean="0"/>
              <a:t>Meaning of Life</a:t>
            </a:r>
          </a:p>
          <a:p>
            <a:r>
              <a:rPr lang="en-US" dirty="0" smtClean="0"/>
              <a:t>Also performed on Broadway (and film) called </a:t>
            </a:r>
            <a:r>
              <a:rPr lang="en-US" i="1" dirty="0" smtClean="0"/>
              <a:t>Spamalot</a:t>
            </a:r>
            <a:r>
              <a:rPr lang="en-US" dirty="0" smtClean="0"/>
              <a:t> (named after one of their skits)</a:t>
            </a:r>
          </a:p>
          <a:p>
            <a:r>
              <a:rPr lang="en-US" dirty="0" smtClean="0"/>
              <a:t>Considered by many to be “intellectual” humor</a:t>
            </a:r>
          </a:p>
        </p:txBody>
      </p:sp>
    </p:spTree>
    <p:extLst>
      <p:ext uri="{BB962C8B-B14F-4D97-AF65-F5344CB8AC3E}">
        <p14:creationId xmlns:p14="http://schemas.microsoft.com/office/powerpoint/2010/main" val="2145391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54952" y="1487556"/>
            <a:ext cx="9420281" cy="1981200"/>
          </a:xfrm>
        </p:spPr>
        <p:txBody>
          <a:bodyPr/>
          <a:lstStyle/>
          <a:p>
            <a:r>
              <a:rPr lang="en-US" dirty="0" smtClean="0"/>
              <a:t>Hacking Minecraft with Python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452264" y="3667539"/>
            <a:ext cx="8825659" cy="2362200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/>
              <a:t>Free Lab Time</a:t>
            </a:r>
          </a:p>
          <a:p>
            <a:pPr algn="ctr"/>
            <a:r>
              <a:rPr lang="en-US" sz="4400" dirty="0" smtClean="0"/>
              <a:t>Let’s build some houses!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49404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Review: icehouse2.py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from mcpi.minecraft import Minecraft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mcpi import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block</a:t>
            </a: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mc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Minecraft.create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p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mc.player.getTilePos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mc.setBlocks(p.x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+ 1, p.y, p.z + 1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        p.x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+ 10, p.y + 5, p.z + 10,block.ICE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mc.setBlocks(p.x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+ 2, p.y + 1, p.z + 2,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        p.x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+ 9, p.y + 4, p.z + 9,block.AIR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mc.setBlocks(p.x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+ 5, p.y + 1, p.z + 1,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        p.x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+ 6, p.y + 3, p.z + 1,block.AIR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mc.setBlocks(p.x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+ 2, p.y, p.z + 2,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        p.x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+ 9, p.y, p.z + 9, 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        block.WOOL.id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14)</a:t>
            </a:r>
          </a:p>
        </p:txBody>
      </p:sp>
    </p:spTree>
    <p:extLst>
      <p:ext uri="{BB962C8B-B14F-4D97-AF65-F5344CB8AC3E}">
        <p14:creationId xmlns:p14="http://schemas.microsoft.com/office/powerpoint/2010/main" val="1612712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an Ice House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8500" y="1593056"/>
            <a:ext cx="82550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79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Bible </a:t>
            </a:r>
            <a:r>
              <a:rPr lang="en-US" dirty="0"/>
              <a:t>Study: 10-15 minutes</a:t>
            </a:r>
          </a:p>
          <a:p>
            <a:r>
              <a:rPr lang="en-US" dirty="0" smtClean="0"/>
              <a:t>The Raspberry Pi: 5-10 minutes</a:t>
            </a:r>
          </a:p>
          <a:p>
            <a:r>
              <a:rPr lang="en-US" dirty="0" smtClean="0"/>
              <a:t>Hacking Minecraft with Python: </a:t>
            </a:r>
            <a:r>
              <a:rPr lang="en-US" dirty="0"/>
              <a:t>30-45 </a:t>
            </a:r>
            <a:r>
              <a:rPr lang="en-US" dirty="0" smtClean="0"/>
              <a:t>minutes</a:t>
            </a:r>
          </a:p>
          <a:p>
            <a:pPr lvl="1"/>
            <a:r>
              <a:rPr lang="en-US" dirty="0" smtClean="0"/>
              <a:t>Lab Time: Building Houses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7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ighouse.py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mcpi.minecraft import Minecraft</a:t>
            </a: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from mcpi import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block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# Connect to Minecraft</a:t>
            </a: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mc = Minecraft.create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# Determine the Player's current position.</a:t>
            </a: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x,y,z = mc.player.getTilePos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width = 5</a:t>
            </a: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height = 3</a:t>
            </a: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depth =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6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# Create a hollow shell made of bricks.</a:t>
            </a: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mc.setBlocks(x, y, z+3, x+width, y+height, z+3+depth, block.BRICK_BLOCK.id)</a:t>
            </a: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mc.setBlocks(x+1, y, z+4, x+width-1, y+height-1, z+2+depth, block.AIR.id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# Set the floor.</a:t>
            </a: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mc.setBlocks(x-1, y-1, z+2, x+1+width, y-1, z+4+depth, block.COBBLESTONE.id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# Add a Door.</a:t>
            </a: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mc.setBlock(x+1, y, z+3, block.DOOR_WOOD.id, 0)</a:t>
            </a:r>
          </a:p>
          <a:p>
            <a:pPr marL="0" indent="0">
              <a:buNone/>
            </a:pP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mc.setBlock(x+1, y+1, z+3, block.DOOR_WOOD.id, 8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838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ighouse.py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300" dirty="0" smtClean="0">
                <a:latin typeface="Courier New" charset="0"/>
                <a:ea typeface="Courier New" charset="0"/>
                <a:cs typeface="Courier New" charset="0"/>
              </a:rPr>
              <a:t># Add Windows.</a:t>
            </a:r>
          </a:p>
          <a:p>
            <a:pPr marL="0" indent="0">
              <a:buNone/>
            </a:pPr>
            <a:r>
              <a:rPr lang="en-US" sz="2300" dirty="0" smtClean="0">
                <a:latin typeface="Courier New" charset="0"/>
                <a:ea typeface="Courier New" charset="0"/>
                <a:cs typeface="Courier New" charset="0"/>
              </a:rPr>
              <a:t>mc.setBlocks(x+3, y+1, z+3, x+4, y+2, z+3, block.GLASS.id)</a:t>
            </a:r>
          </a:p>
          <a:p>
            <a:pPr marL="0" indent="0">
              <a:buNone/>
            </a:pPr>
            <a:r>
              <a:rPr lang="en-US" sz="2300" dirty="0" smtClean="0">
                <a:latin typeface="Courier New" charset="0"/>
                <a:ea typeface="Courier New" charset="0"/>
                <a:cs typeface="Courier New" charset="0"/>
              </a:rPr>
              <a:t>mc.setBlocks(x+2, y+1, z+3+depth, x+3, y+2, z+3+depth, block.GLASS.id)</a:t>
            </a:r>
          </a:p>
          <a:p>
            <a:pPr marL="0" indent="0">
              <a:buNone/>
            </a:pPr>
            <a:r>
              <a:rPr lang="en-US" sz="2300" dirty="0" smtClean="0">
                <a:latin typeface="Courier New" charset="0"/>
                <a:ea typeface="Courier New" charset="0"/>
                <a:cs typeface="Courier New" charset="0"/>
              </a:rPr>
              <a:t>mc.setBlocks(x, y+1, z+5, x, y+2, z+7, block.GLASS.id)</a:t>
            </a:r>
          </a:p>
          <a:p>
            <a:pPr marL="0" indent="0">
              <a:buNone/>
            </a:pPr>
            <a:r>
              <a:rPr lang="en-US" sz="2300" dirty="0" smtClean="0">
                <a:latin typeface="Courier New" charset="0"/>
                <a:ea typeface="Courier New" charset="0"/>
                <a:cs typeface="Courier New" charset="0"/>
              </a:rPr>
              <a:t>mc.setBlocks(x+width, y+1, z+5, x+width, y+2, z+7, block.GLASS.id)</a:t>
            </a:r>
          </a:p>
          <a:p>
            <a:pPr marL="0" indent="0">
              <a:buNone/>
            </a:pPr>
            <a:endParaRPr lang="en-US" sz="23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# Add a Roof.</a:t>
            </a: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for i in range(int(width/2) + 1):</a:t>
            </a: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   mc.setBlocks(x+i, y+height+i, z+3, </a:t>
            </a:r>
            <a:endParaRPr lang="en-US" sz="23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300" dirty="0" smtClean="0">
                <a:latin typeface="Courier New" charset="0"/>
                <a:ea typeface="Courier New" charset="0"/>
                <a:cs typeface="Courier New" charset="0"/>
              </a:rPr>
              <a:t>                x+i</a:t>
            </a: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, y+height+i, z+3+depth, block.STAIRS_WOOD.id, 0)</a:t>
            </a: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   mc.setBlocks(x+width-i, y+height+i, z+3, </a:t>
            </a:r>
            <a:endParaRPr lang="en-US" sz="23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2300" dirty="0" smtClean="0">
                <a:latin typeface="Courier New" charset="0"/>
                <a:ea typeface="Courier New" charset="0"/>
                <a:cs typeface="Courier New" charset="0"/>
              </a:rPr>
              <a:t>       x+width-i</a:t>
            </a: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, y+height+i, z+3+depth, block.STAIRS_WOOD.id, 1)</a:t>
            </a: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   # Gable ends.</a:t>
            </a: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   if (int(width/2) - i &gt; 0):</a:t>
            </a: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       mc.setBlocks(x+1+i, y+height+i, z+3, </a:t>
            </a:r>
            <a:endParaRPr lang="en-US" sz="23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300" dirty="0" smtClean="0">
                <a:latin typeface="Courier New" charset="0"/>
                <a:ea typeface="Courier New" charset="0"/>
                <a:cs typeface="Courier New" charset="0"/>
              </a:rPr>
              <a:t>                    x+width-i-1</a:t>
            </a: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, y+height+i, z+3, block.BRICK_BLOCK.id, 0)</a:t>
            </a: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       mc.setBlocks(x+1+i, y+height+i, z+3+depth, </a:t>
            </a:r>
            <a:endParaRPr lang="en-US" sz="23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300" dirty="0" smtClean="0">
                <a:latin typeface="Courier New" charset="0"/>
                <a:ea typeface="Courier New" charset="0"/>
                <a:cs typeface="Courier New" charset="0"/>
              </a:rPr>
              <a:t>                    x+width-i-1</a:t>
            </a: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, y+height+i, z+3+depth, </a:t>
            </a:r>
            <a:endParaRPr lang="en-US" sz="23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300" dirty="0" smtClean="0">
                <a:latin typeface="Courier New" charset="0"/>
                <a:ea typeface="Courier New" charset="0"/>
                <a:cs typeface="Courier New" charset="0"/>
              </a:rPr>
              <a:t>                    block.BRICK_BLOCK.id</a:t>
            </a: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, 1)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203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463" y="1737415"/>
            <a:ext cx="84709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29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 with Blocks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Let’s build a different kind of house.</a:t>
            </a:r>
          </a:p>
          <a:p>
            <a:r>
              <a:rPr lang="en-US" dirty="0" smtClean="0"/>
              <a:t>Start a new file and enter this code and run it. </a:t>
            </a:r>
          </a:p>
          <a:p>
            <a:r>
              <a:rPr lang="en-US" dirty="0" smtClean="0"/>
              <a:t>Name the file surprise.py.</a:t>
            </a:r>
          </a:p>
          <a:p>
            <a:r>
              <a:rPr lang="en-US" dirty="0" smtClean="0"/>
              <a:t>Run the code and try hitting the huge block with your sword. What happens?</a:t>
            </a:r>
            <a:endParaRPr lang="cs-CZ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cs-CZ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cs-CZ" sz="2400" dirty="0" err="1">
                <a:latin typeface="Courier New" charset="0"/>
                <a:ea typeface="Courier New" charset="0"/>
                <a:cs typeface="Courier New" charset="0"/>
              </a:rPr>
              <a:t>from</a:t>
            </a:r>
            <a:r>
              <a:rPr lang="cs-CZ" sz="2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cs-CZ" sz="2400" dirty="0" err="1">
                <a:latin typeface="Courier New" charset="0"/>
                <a:ea typeface="Courier New" charset="0"/>
                <a:cs typeface="Courier New" charset="0"/>
              </a:rPr>
              <a:t>mcpi.minecraft</a:t>
            </a:r>
            <a:r>
              <a:rPr lang="cs-CZ" sz="2400" dirty="0">
                <a:latin typeface="Courier New" charset="0"/>
                <a:ea typeface="Courier New" charset="0"/>
                <a:cs typeface="Courier New" charset="0"/>
              </a:rPr>
              <a:t> import </a:t>
            </a:r>
            <a:r>
              <a:rPr lang="cs-CZ" sz="2400" dirty="0" err="1">
                <a:latin typeface="Courier New" charset="0"/>
                <a:ea typeface="Courier New" charset="0"/>
                <a:cs typeface="Courier New" charset="0"/>
              </a:rPr>
              <a:t>Minecraftfrom</a:t>
            </a:r>
            <a:r>
              <a:rPr lang="cs-CZ" sz="2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cs-CZ" sz="2400" dirty="0" err="1">
                <a:latin typeface="Courier New" charset="0"/>
                <a:ea typeface="Courier New" charset="0"/>
                <a:cs typeface="Courier New" charset="0"/>
              </a:rPr>
              <a:t>mcpi</a:t>
            </a:r>
            <a:r>
              <a:rPr lang="cs-CZ" sz="2400" dirty="0">
                <a:latin typeface="Courier New" charset="0"/>
                <a:ea typeface="Courier New" charset="0"/>
                <a:cs typeface="Courier New" charset="0"/>
              </a:rPr>
              <a:t> import </a:t>
            </a:r>
            <a:r>
              <a:rPr lang="cs-CZ" sz="2400" dirty="0" err="1">
                <a:latin typeface="Courier New" charset="0"/>
                <a:ea typeface="Courier New" charset="0"/>
                <a:cs typeface="Courier New" charset="0"/>
              </a:rPr>
              <a:t>blockmc</a:t>
            </a:r>
            <a:r>
              <a:rPr lang="cs-CZ" sz="2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cs-CZ" sz="2400" dirty="0" err="1">
                <a:latin typeface="Courier New" charset="0"/>
                <a:ea typeface="Courier New" charset="0"/>
                <a:cs typeface="Courier New" charset="0"/>
              </a:rPr>
              <a:t>Minecraft.create</a:t>
            </a:r>
            <a:r>
              <a:rPr lang="cs-CZ" sz="2400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cs-CZ" sz="2400" dirty="0" err="1" smtClean="0"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cs-CZ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cs-CZ" sz="2400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cs-CZ" sz="2400" dirty="0" err="1">
                <a:latin typeface="Courier New" charset="0"/>
                <a:ea typeface="Courier New" charset="0"/>
                <a:cs typeface="Courier New" charset="0"/>
              </a:rPr>
              <a:t>mc.player.getTilePos</a:t>
            </a:r>
            <a:r>
              <a:rPr lang="cs-CZ" sz="2400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cs-CZ" sz="2400" dirty="0" err="1" smtClean="0">
                <a:latin typeface="Courier New" charset="0"/>
                <a:ea typeface="Courier New" charset="0"/>
                <a:cs typeface="Courier New" charset="0"/>
              </a:rPr>
              <a:t>mc.setBlocks</a:t>
            </a:r>
            <a:r>
              <a:rPr lang="cs-CZ" sz="2400" dirty="0" smtClean="0">
                <a:latin typeface="Courier New" charset="0"/>
                <a:ea typeface="Courier New" charset="0"/>
                <a:cs typeface="Courier New" charset="0"/>
              </a:rPr>
              <a:t>(pos.x+1</a:t>
            </a:r>
            <a:r>
              <a:rPr lang="cs-CZ" sz="2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cs-CZ" sz="2400" dirty="0" err="1">
                <a:latin typeface="Courier New" charset="0"/>
                <a:ea typeface="Courier New" charset="0"/>
                <a:cs typeface="Courier New" charset="0"/>
              </a:rPr>
              <a:t>pos.y</a:t>
            </a:r>
            <a:r>
              <a:rPr lang="cs-CZ" sz="2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cs-CZ" sz="2400">
                <a:latin typeface="Courier New" charset="0"/>
                <a:ea typeface="Courier New" charset="0"/>
                <a:cs typeface="Courier New" charset="0"/>
              </a:rPr>
              <a:t>pos.z+1</a:t>
            </a:r>
            <a:r>
              <a:rPr lang="cs-CZ" sz="240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pPr marL="0" indent="0">
              <a:buNone/>
            </a:pPr>
            <a:r>
              <a:rPr lang="cs-CZ" sz="2400" smtClean="0">
                <a:latin typeface="Courier New" charset="0"/>
                <a:ea typeface="Courier New" charset="0"/>
                <a:cs typeface="Courier New" charset="0"/>
              </a:rPr>
              <a:t>             </a:t>
            </a:r>
            <a:r>
              <a:rPr lang="cs-CZ" sz="2400" dirty="0">
                <a:latin typeface="Courier New" charset="0"/>
                <a:ea typeface="Courier New" charset="0"/>
                <a:cs typeface="Courier New" charset="0"/>
              </a:rPr>
              <a:t>pos.x+6, pos.y+5, pos.z+6, 46, 1)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223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63084" y="1542098"/>
            <a:ext cx="10363200" cy="1362075"/>
          </a:xfrm>
        </p:spPr>
        <p:txBody>
          <a:bodyPr/>
          <a:lstStyle/>
          <a:p>
            <a:pPr algn="ctr"/>
            <a:r>
              <a:rPr lang="en-US" dirty="0" smtClean="0"/>
              <a:t>LAB TIME 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963084" y="2621281"/>
            <a:ext cx="10363200" cy="3403600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Use the remainder of class to explore the house examples. Try different values for the blocks and size of the house. Make as many houses as you want!</a:t>
            </a: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You can leave when you’re finished.</a:t>
            </a: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DO NOT DISTURB </a:t>
            </a:r>
            <a:r>
              <a:rPr lang="en-US" dirty="0" smtClean="0">
                <a:solidFill>
                  <a:schemeClr val="tx1"/>
                </a:solidFill>
              </a:rPr>
              <a:t>the other classes!</a:t>
            </a:r>
            <a:endParaRPr lang="en-US" b="1" dirty="0">
              <a:solidFill>
                <a:schemeClr val="tx1"/>
              </a:solidFill>
            </a:endParaRPr>
          </a:p>
          <a:p>
            <a:pPr marL="457200" indent="-457200">
              <a:buFont typeface="Arial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b="1" dirty="0" smtClean="0">
                <a:solidFill>
                  <a:srgbClr val="FF0000"/>
                </a:solidFill>
              </a:rPr>
              <a:t>REMEMBER TO SHUTDOWN YOUR RASPBERRY PI</a:t>
            </a:r>
          </a:p>
          <a:p>
            <a:pPr algn="ctr"/>
            <a:r>
              <a:rPr lang="en-US" b="1" dirty="0" smtClean="0">
                <a:solidFill>
                  <a:srgbClr val="FF0000"/>
                </a:solidFill>
              </a:rPr>
              <a:t>DO NOT POWER IT OFF UNTIL YOU SHUTDOWN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2135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2381693"/>
            <a:ext cx="10820400" cy="1174306"/>
          </a:xfrm>
        </p:spPr>
        <p:txBody>
          <a:bodyPr/>
          <a:lstStyle/>
          <a:p>
            <a:pPr algn="ctr"/>
            <a:r>
              <a:rPr lang="en-US" dirty="0" smtClean="0"/>
              <a:t>Questions or comments?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53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Bible Study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/>
              <a:t>Seven Coins Named in the New Testament</a:t>
            </a:r>
          </a:p>
        </p:txBody>
      </p:sp>
    </p:spTree>
    <p:extLst>
      <p:ext uri="{BB962C8B-B14F-4D97-AF65-F5344CB8AC3E}">
        <p14:creationId xmlns:p14="http://schemas.microsoft.com/office/powerpoint/2010/main" val="91981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There </a:t>
            </a:r>
            <a:r>
              <a:rPr lang="en-US" dirty="0"/>
              <a:t>are seven coins named in the New Testament from 7 different Greek </a:t>
            </a:r>
            <a:r>
              <a:rPr lang="en-US" dirty="0" smtClean="0"/>
              <a:t>words.</a:t>
            </a:r>
          </a:p>
          <a:p>
            <a:r>
              <a:rPr lang="en-US" dirty="0" smtClean="0"/>
              <a:t>There </a:t>
            </a:r>
            <a:r>
              <a:rPr lang="en-US" dirty="0"/>
              <a:t>are also many coins named in the Old Testament which we will document in time, the most famous being the gold "daric" produced by Darius the Mede </a:t>
            </a:r>
            <a:r>
              <a:rPr lang="en-US" dirty="0" smtClean="0"/>
              <a:t>(</a:t>
            </a:r>
            <a:r>
              <a:rPr lang="en-US" dirty="0"/>
              <a:t>Daniel 5:30-31</a:t>
            </a:r>
            <a:r>
              <a:rPr lang="en-US" dirty="0" smtClean="0"/>
              <a:t>).</a:t>
            </a:r>
          </a:p>
          <a:p>
            <a:r>
              <a:rPr lang="en-US" dirty="0" smtClean="0"/>
              <a:t>Mina </a:t>
            </a:r>
            <a:r>
              <a:rPr lang="en-US" dirty="0"/>
              <a:t>and talent are money terms used in the New Testament but they refer to weights of silver rather than coins.</a:t>
            </a:r>
          </a:p>
        </p:txBody>
      </p:sp>
    </p:spTree>
    <p:extLst>
      <p:ext uri="{BB962C8B-B14F-4D97-AF65-F5344CB8AC3E}">
        <p14:creationId xmlns:p14="http://schemas.microsoft.com/office/powerpoint/2010/main" val="166905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Widows Mite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mr-IN" sz="3200" dirty="0"/>
              <a:t>Lepton: </a:t>
            </a:r>
            <a:r>
              <a:rPr lang="mr-IN" sz="3200" dirty="0" smtClean="0"/>
              <a:t>”</a:t>
            </a:r>
            <a:r>
              <a:rPr lang="en-US" sz="3200" dirty="0" smtClean="0"/>
              <a:t>widows mite</a:t>
            </a:r>
            <a:r>
              <a:rPr lang="mr-IN" sz="3200" dirty="0" smtClean="0"/>
              <a:t>" </a:t>
            </a:r>
            <a:r>
              <a:rPr lang="mr-IN" sz="3200" dirty="0"/>
              <a:t>(Mark 12:42</a:t>
            </a:r>
            <a:r>
              <a:rPr lang="mr-IN" sz="3200" dirty="0" smtClean="0"/>
              <a:t>,</a:t>
            </a:r>
            <a:r>
              <a:rPr lang="en-US" sz="3200" dirty="0" smtClean="0"/>
              <a:t> </a:t>
            </a:r>
            <a:r>
              <a:rPr lang="mr-IN" sz="3200" dirty="0" smtClean="0"/>
              <a:t>Luke </a:t>
            </a:r>
            <a:r>
              <a:rPr lang="mr-IN" sz="3200" dirty="0"/>
              <a:t>12:59; 21:2)</a:t>
            </a:r>
          </a:p>
          <a:p>
            <a:endParaRPr lang="en-US" sz="3200" dirty="0" smtClean="0"/>
          </a:p>
        </p:txBody>
      </p:sp>
      <p:pic>
        <p:nvPicPr>
          <p:cNvPr id="1029" name="Picture 5" descr="ttp://www.bible.ca/coins/Jesus-coins-of-the-bible-Greek-Empire-Alexander-Jannaeus-103-76BC-Prutah-Widow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7697" y="2474845"/>
            <a:ext cx="5565913" cy="3617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ttp://www.bible.ca/coins/Jesus-coins-of-the-bible-Greek-Empire-Alexander-Jannaeus-103-76BC-Prutah-Widow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67" y="2474845"/>
            <a:ext cx="5572030" cy="3621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179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Drachma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drachma is an unusual coin of Christ’s time.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Roman denarius has long replaced the Seleucid/Greek silver coins and was their equivalent.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has been thought that perhaps the coin (mentioned only in Luke 15:8) was a Cappadocian drachma, bearing Tiberius’ bust, since these coins have been found in Palestine and were contemporary with Jesus’ story of the woman and her lost coin. </a:t>
            </a:r>
            <a:endParaRPr lang="en-US" dirty="0" smtClean="0"/>
          </a:p>
          <a:p>
            <a:r>
              <a:rPr lang="en-US" dirty="0" smtClean="0"/>
              <a:t>Jesus</a:t>
            </a:r>
            <a:r>
              <a:rPr lang="en-US" dirty="0"/>
              <a:t>’ reference seems to be to a bride’s dowry portion retained from a wedding. </a:t>
            </a:r>
            <a:endParaRPr lang="en-US" dirty="0" smtClean="0"/>
          </a:p>
          <a:p>
            <a:r>
              <a:rPr lang="en-US" dirty="0" smtClean="0"/>
              <a:t>Such </a:t>
            </a:r>
            <a:r>
              <a:rPr lang="en-US" dirty="0"/>
              <a:t>coins would be passed from mother to 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833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Didrachma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The </a:t>
            </a:r>
            <a:r>
              <a:rPr lang="en-US" dirty="0"/>
              <a:t>didrachma and tetradrachma (actually stater) are references to silver coins from the city of Tyre, used in the business of the Temple</a:t>
            </a:r>
            <a:r>
              <a:rPr lang="en-US" dirty="0" smtClean="0"/>
              <a:t>. </a:t>
            </a:r>
            <a:r>
              <a:rPr lang="en-US" dirty="0"/>
              <a:t>(Matthew 17:24)</a:t>
            </a:r>
            <a:r>
              <a:rPr lang="en-US" dirty="0" smtClean="0"/>
              <a:t> </a:t>
            </a:r>
          </a:p>
          <a:p>
            <a:r>
              <a:rPr lang="en-US" dirty="0" smtClean="0"/>
              <a:t>The </a:t>
            </a:r>
            <a:r>
              <a:rPr lang="en-US" dirty="0"/>
              <a:t>staters were equal to shekels, and because the Jews were forbidden to issue their own silver coins, they were forced to use coins from this merchant </a:t>
            </a:r>
            <a:r>
              <a:rPr lang="en-US" dirty="0" smtClean="0"/>
              <a:t>city.</a:t>
            </a:r>
          </a:p>
          <a:p>
            <a:r>
              <a:rPr lang="en-US" dirty="0" smtClean="0"/>
              <a:t>Ironically</a:t>
            </a:r>
            <a:r>
              <a:rPr lang="en-US" dirty="0"/>
              <a:t>, the coins bore the image of Israel’s old nemesis, Baal. </a:t>
            </a:r>
            <a:endParaRPr lang="en-US" dirty="0" smtClean="0"/>
          </a:p>
          <a:p>
            <a:r>
              <a:rPr lang="en-US" dirty="0" smtClean="0"/>
              <a:t>Money-changers </a:t>
            </a:r>
            <a:r>
              <a:rPr lang="en-US" dirty="0"/>
              <a:t>were on hand to render service, changing foreign currency into these Tyrian coins for a percentage. </a:t>
            </a:r>
            <a:endParaRPr lang="en-US" dirty="0" smtClean="0"/>
          </a:p>
          <a:p>
            <a:r>
              <a:rPr lang="en-US" dirty="0" smtClean="0"/>
              <a:t>Judas </a:t>
            </a:r>
            <a:r>
              <a:rPr lang="en-US" dirty="0"/>
              <a:t>was paid with thirty staters.</a:t>
            </a:r>
          </a:p>
        </p:txBody>
      </p:sp>
    </p:spTree>
    <p:extLst>
      <p:ext uri="{BB962C8B-B14F-4D97-AF65-F5344CB8AC3E}">
        <p14:creationId xmlns:p14="http://schemas.microsoft.com/office/powerpoint/2010/main" val="1378581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4. Tyre </a:t>
            </a:r>
            <a:r>
              <a:rPr lang="en-US" dirty="0" smtClean="0"/>
              <a:t>Shekel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20" y="1465008"/>
            <a:ext cx="10811501" cy="501808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Stater Or </a:t>
            </a:r>
            <a:r>
              <a:rPr lang="en-US" dirty="0" smtClean="0"/>
              <a:t>Tetradrachma - silver coin minted in Jerusalem.</a:t>
            </a:r>
          </a:p>
          <a:p>
            <a:r>
              <a:rPr lang="en-US" dirty="0" smtClean="0"/>
              <a:t>It </a:t>
            </a:r>
            <a:r>
              <a:rPr lang="en-US" dirty="0"/>
              <a:t>was Herod's only </a:t>
            </a:r>
            <a:r>
              <a:rPr lang="en-US" dirty="0" smtClean="0"/>
              <a:t>silver.</a:t>
            </a:r>
          </a:p>
          <a:p>
            <a:r>
              <a:rPr lang="en-US" dirty="0"/>
              <a:t>W</a:t>
            </a:r>
            <a:r>
              <a:rPr lang="en-US" dirty="0" smtClean="0"/>
              <a:t>hen </a:t>
            </a:r>
            <a:r>
              <a:rPr lang="en-US" dirty="0"/>
              <a:t>Herod completed the temple in 18 </a:t>
            </a:r>
            <a:r>
              <a:rPr lang="en-US" dirty="0" smtClean="0"/>
              <a:t>BC, he </a:t>
            </a:r>
            <a:r>
              <a:rPr lang="en-US" dirty="0"/>
              <a:t>needed direct control over the most important coin of his new temple: the official Temple Tax shekel. </a:t>
            </a:r>
            <a:endParaRPr lang="en-US" dirty="0" smtClean="0"/>
          </a:p>
          <a:p>
            <a:r>
              <a:rPr lang="en-US" dirty="0" smtClean="0"/>
              <a:t>So </a:t>
            </a:r>
            <a:r>
              <a:rPr lang="en-US" dirty="0"/>
              <a:t>Herod the Great transferred the production from Tyre to Jerusalem</a:t>
            </a:r>
            <a:r>
              <a:rPr lang="en-US" dirty="0" smtClean="0"/>
              <a:t>.</a:t>
            </a:r>
          </a:p>
          <a:p>
            <a:r>
              <a:rPr lang="en-US" dirty="0"/>
              <a:t>This is by far the most important coin in the New Testament because it is part of four different Bible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3921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Tyre Shekel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311" y="1639957"/>
            <a:ext cx="8161043" cy="490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038429"/>
      </p:ext>
    </p:extLst>
  </p:cSld>
  <p:clrMapOvr>
    <a:masterClrMapping/>
  </p:clrMapOvr>
</p:sld>
</file>

<file path=ppt/theme/theme1.xml><?xml version="1.0" encoding="utf-8"?>
<a:theme xmlns:a="http://schemas.openxmlformats.org/drawingml/2006/main" name="160729-science-template-16x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160729-science-template-16x9</Template>
  <TotalTime>835</TotalTime>
  <Words>1433</Words>
  <Application>Microsoft Macintosh PowerPoint</Application>
  <PresentationFormat>Widescreen</PresentationFormat>
  <Paragraphs>140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Courier New</vt:lpstr>
      <vt:lpstr>Mangal</vt:lpstr>
      <vt:lpstr>160729-science-template-16x9</vt:lpstr>
      <vt:lpstr>Mines, Minerals, and Minecraft</vt:lpstr>
      <vt:lpstr>Agenda</vt:lpstr>
      <vt:lpstr>Bible Study</vt:lpstr>
      <vt:lpstr>Introduction</vt:lpstr>
      <vt:lpstr>1. Widows Mite</vt:lpstr>
      <vt:lpstr>2. Drachma</vt:lpstr>
      <vt:lpstr>3. Didrachma</vt:lpstr>
      <vt:lpstr>4. Tyre Shekel</vt:lpstr>
      <vt:lpstr>4. Tyre Shekel</vt:lpstr>
      <vt:lpstr>5. Quadrans </vt:lpstr>
      <vt:lpstr>6. Assarius</vt:lpstr>
      <vt:lpstr>7. Denarius</vt:lpstr>
      <vt:lpstr>Coins of the New Testament</vt:lpstr>
      <vt:lpstr>The Raspberry Pi – Python Programming</vt:lpstr>
      <vt:lpstr>Python? Isn’t that a snake?</vt:lpstr>
      <vt:lpstr>who (what) is Monty python?</vt:lpstr>
      <vt:lpstr>Hacking Minecraft with Python</vt:lpstr>
      <vt:lpstr>Review: icehouse2.py</vt:lpstr>
      <vt:lpstr>Building an Ice House</vt:lpstr>
      <vt:lpstr>bighouse.py</vt:lpstr>
      <vt:lpstr>bighouse.py</vt:lpstr>
      <vt:lpstr>PowerPoint Presentation</vt:lpstr>
      <vt:lpstr>Fun with Blocks</vt:lpstr>
      <vt:lpstr>LAB TIME </vt:lpstr>
      <vt:lpstr>Questions or comments?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Parables and pythons</dc:title>
  <dc:creator>Chuck Bell</dc:creator>
  <cp:lastModifiedBy>Chuck Bell</cp:lastModifiedBy>
  <cp:revision>237</cp:revision>
  <dcterms:created xsi:type="dcterms:W3CDTF">2018-09-09T20:06:26Z</dcterms:created>
  <dcterms:modified xsi:type="dcterms:W3CDTF">2019-03-06T16:20:20Z</dcterms:modified>
</cp:coreProperties>
</file>

<file path=docProps/thumbnail.jpeg>
</file>